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Gelasio"/>
      <p:regular r:id="rId17"/>
    </p:embeddedFont>
    <p:embeddedFont>
      <p:font typeface="Gelasio"/>
      <p:regular r:id="rId18"/>
    </p:embeddedFont>
    <p:embeddedFont>
      <p:font typeface="Gelasio"/>
      <p:regular r:id="rId19"/>
    </p:embeddedFont>
    <p:embeddedFont>
      <p:font typeface="Gelasio"/>
      <p:regular r:id="rId20"/>
    </p:embeddedFont>
    <p:embeddedFont>
      <p:font typeface="Gelasio"/>
      <p:regular r:id="rId21"/>
    </p:embeddedFont>
    <p:embeddedFont>
      <p:font typeface="Gelasio"/>
      <p:regular r:id="rId22"/>
    </p:embeddedFont>
    <p:embeddedFont>
      <p:font typeface="Gelasio"/>
      <p:regular r:id="rId23"/>
    </p:embeddedFont>
    <p:embeddedFont>
      <p:font typeface="Gelasi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Shape 0"/>
          <p:cNvSpPr/>
          <p:nvPr/>
        </p:nvSpPr>
        <p:spPr>
          <a:xfrm>
            <a:off x="9144000" y="0"/>
            <a:ext cx="5486400" cy="8229600"/>
          </a:xfrm>
          <a:prstGeom prst="rect">
            <a:avLst/>
          </a:prstGeom>
          <a:solidFill>
            <a:srgbClr val="E5E0DF"/>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93790" y="1425535"/>
            <a:ext cx="7556421" cy="2934653"/>
          </a:xfrm>
          <a:prstGeom prst="rect">
            <a:avLst/>
          </a:prstGeom>
          <a:noFill/>
          <a:ln/>
        </p:spPr>
        <p:txBody>
          <a:bodyPr wrap="square" lIns="0" tIns="0" rIns="0" bIns="0" rtlCol="0" anchor="t"/>
          <a:lstStyle/>
          <a:p>
            <a:pPr indent="0" marL="0">
              <a:lnSpc>
                <a:spcPts val="7700"/>
              </a:lnSpc>
              <a:buNone/>
            </a:pPr>
            <a:r>
              <a:rPr lang="en-US" sz="6150" dirty="0">
                <a:solidFill>
                  <a:srgbClr val="D8B6A4"/>
                </a:solidFill>
                <a:latin typeface="Gelasio" pitchFamily="34" charset="0"/>
                <a:ea typeface="Gelasio" pitchFamily="34" charset="-122"/>
                <a:cs typeface="Gelasio" pitchFamily="34" charset="-120"/>
              </a:rPr>
              <a:t>The Maximum and Minimum Price Sum Problem</a:t>
            </a:r>
            <a:endParaRPr lang="en-US" sz="6150" dirty="0"/>
          </a:p>
        </p:txBody>
      </p:sp>
      <p:sp>
        <p:nvSpPr>
          <p:cNvPr id="6" name="Text 2"/>
          <p:cNvSpPr/>
          <p:nvPr/>
        </p:nvSpPr>
        <p:spPr>
          <a:xfrm>
            <a:off x="793790" y="4700349"/>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This presentation explores a classic dynamic programming problem: finding the maximum and minimum price sum within a given set of prices. We'll dive into the problem, analyze the solution using dynamic programming, and discuss its implications.</a:t>
            </a:r>
            <a:endParaRPr lang="en-US" sz="1750" dirty="0"/>
          </a:p>
        </p:txBody>
      </p:sp>
      <p:sp>
        <p:nvSpPr>
          <p:cNvPr id="7" name="Shape 3"/>
          <p:cNvSpPr/>
          <p:nvPr/>
        </p:nvSpPr>
        <p:spPr>
          <a:xfrm>
            <a:off x="793790" y="6424017"/>
            <a:ext cx="362903" cy="362903"/>
          </a:xfrm>
          <a:prstGeom prst="roundRect">
            <a:avLst>
              <a:gd name="adj" fmla="val 25194296"/>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01410" y="6431637"/>
            <a:ext cx="347663" cy="347663"/>
          </a:xfrm>
          <a:prstGeom prst="rect">
            <a:avLst/>
          </a:prstGeom>
        </p:spPr>
      </p:pic>
      <p:sp>
        <p:nvSpPr>
          <p:cNvPr id="9" name="Text 4"/>
          <p:cNvSpPr/>
          <p:nvPr/>
        </p:nvSpPr>
        <p:spPr>
          <a:xfrm>
            <a:off x="1270040" y="6407110"/>
            <a:ext cx="2161461" cy="396835"/>
          </a:xfrm>
          <a:prstGeom prst="rect">
            <a:avLst/>
          </a:prstGeom>
          <a:noFill/>
          <a:ln/>
        </p:spPr>
        <p:txBody>
          <a:bodyPr wrap="none" lIns="0" tIns="0" rIns="0" bIns="0" rtlCol="0" anchor="t"/>
          <a:lstStyle/>
          <a:p>
            <a:pPr algn="l" indent="0" marL="0">
              <a:lnSpc>
                <a:spcPts val="3100"/>
              </a:lnSpc>
              <a:buNone/>
            </a:pPr>
            <a:r>
              <a:rPr lang="en-US" sz="2200" b="1" dirty="0">
                <a:solidFill>
                  <a:srgbClr val="C9C2C0"/>
                </a:solidFill>
                <a:latin typeface="Gelasio" pitchFamily="34" charset="0"/>
                <a:ea typeface="Gelasio" pitchFamily="34" charset="-122"/>
                <a:cs typeface="Gelasio" pitchFamily="34" charset="-120"/>
              </a:rPr>
              <a:t>by Aiswariya R</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2474952"/>
            <a:ext cx="4919305" cy="3279577"/>
          </a:xfrm>
          <a:prstGeom prst="rect">
            <a:avLst/>
          </a:prstGeom>
        </p:spPr>
      </p:pic>
      <p:sp>
        <p:nvSpPr>
          <p:cNvPr id="4" name="Text 0"/>
          <p:cNvSpPr/>
          <p:nvPr/>
        </p:nvSpPr>
        <p:spPr>
          <a:xfrm>
            <a:off x="6280190" y="2736890"/>
            <a:ext cx="7278053" cy="708779"/>
          </a:xfrm>
          <a:prstGeom prst="rect">
            <a:avLst/>
          </a:prstGeom>
          <a:noFill/>
          <a:ln/>
        </p:spPr>
        <p:txBody>
          <a:bodyPr wrap="none" lIns="0" tIns="0" rIns="0" bIns="0" rtlCol="0" anchor="t"/>
          <a:lstStyle/>
          <a:p>
            <a:pPr indent="0" marL="0">
              <a:lnSpc>
                <a:spcPts val="5550"/>
              </a:lnSpc>
              <a:buNone/>
            </a:pPr>
            <a:r>
              <a:rPr lang="en-US" sz="4450" dirty="0">
                <a:solidFill>
                  <a:srgbClr val="D8B6A4"/>
                </a:solidFill>
                <a:latin typeface="Gelasio" pitchFamily="34" charset="0"/>
                <a:ea typeface="Gelasio" pitchFamily="34" charset="-122"/>
                <a:cs typeface="Gelasio" pitchFamily="34" charset="-120"/>
              </a:rPr>
              <a:t>References and Future Scope</a:t>
            </a:r>
            <a:endParaRPr lang="en-US" sz="4450" dirty="0"/>
          </a:p>
        </p:txBody>
      </p:sp>
      <p:sp>
        <p:nvSpPr>
          <p:cNvPr id="5" name="Text 1"/>
          <p:cNvSpPr/>
          <p:nvPr/>
        </p:nvSpPr>
        <p:spPr>
          <a:xfrm>
            <a:off x="6280190" y="3785830"/>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Further research can explore extensions of the problem, such as considering constraints on the number of items selected or incorporating different price relationships.</a:t>
            </a:r>
            <a:endParaRPr lang="en-US" sz="1750" dirty="0"/>
          </a:p>
        </p:txBody>
      </p:sp>
      <p:sp>
        <p:nvSpPr>
          <p:cNvPr id="6" name="Text 2"/>
          <p:cNvSpPr/>
          <p:nvPr/>
        </p:nvSpPr>
        <p:spPr>
          <a:xfrm>
            <a:off x="6280190" y="5129689"/>
            <a:ext cx="7556421" cy="362903"/>
          </a:xfrm>
          <a:prstGeom prst="rect">
            <a:avLst/>
          </a:prstGeom>
          <a:noFill/>
          <a:ln/>
        </p:spPr>
        <p:txBody>
          <a:bodyPr wrap="non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GeeksforGeeks: Dynamic Programming</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1655088"/>
            <a:ext cx="4919424" cy="4919424"/>
          </a:xfrm>
          <a:prstGeom prst="rect">
            <a:avLst/>
          </a:prstGeom>
        </p:spPr>
      </p:pic>
      <p:sp>
        <p:nvSpPr>
          <p:cNvPr id="4" name="Text 0"/>
          <p:cNvSpPr/>
          <p:nvPr/>
        </p:nvSpPr>
        <p:spPr>
          <a:xfrm>
            <a:off x="793790" y="2083475"/>
            <a:ext cx="5670590" cy="708779"/>
          </a:xfrm>
          <a:prstGeom prst="rect">
            <a:avLst/>
          </a:prstGeom>
          <a:noFill/>
          <a:ln/>
        </p:spPr>
        <p:txBody>
          <a:bodyPr wrap="none" lIns="0" tIns="0" rIns="0" bIns="0" rtlCol="0" anchor="t"/>
          <a:lstStyle/>
          <a:p>
            <a:pPr indent="0" marL="0">
              <a:lnSpc>
                <a:spcPts val="5550"/>
              </a:lnSpc>
              <a:buNone/>
            </a:pPr>
            <a:r>
              <a:rPr lang="en-US" sz="4450" dirty="0">
                <a:solidFill>
                  <a:srgbClr val="D8B6A4"/>
                </a:solidFill>
                <a:latin typeface="Gelasio" pitchFamily="34" charset="0"/>
                <a:ea typeface="Gelasio" pitchFamily="34" charset="-122"/>
                <a:cs typeface="Gelasio" pitchFamily="34" charset="-120"/>
              </a:rPr>
              <a:t>Aim</a:t>
            </a:r>
            <a:endParaRPr lang="en-US" sz="4450" dirty="0"/>
          </a:p>
        </p:txBody>
      </p:sp>
      <p:sp>
        <p:nvSpPr>
          <p:cNvPr id="5" name="Text 1"/>
          <p:cNvSpPr/>
          <p:nvPr/>
        </p:nvSpPr>
        <p:spPr>
          <a:xfrm>
            <a:off x="793790" y="3132415"/>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The goal is to develop an efficient algorithm that calculates the maximum and minimum price sums achievable from a given array of prices.</a:t>
            </a:r>
            <a:endParaRPr lang="en-US" sz="1750" dirty="0"/>
          </a:p>
        </p:txBody>
      </p:sp>
      <p:sp>
        <p:nvSpPr>
          <p:cNvPr id="6" name="Shape 2"/>
          <p:cNvSpPr/>
          <p:nvPr/>
        </p:nvSpPr>
        <p:spPr>
          <a:xfrm>
            <a:off x="793790" y="4113371"/>
            <a:ext cx="3664863" cy="2032754"/>
          </a:xfrm>
          <a:prstGeom prst="roundRect">
            <a:avLst>
              <a:gd name="adj" fmla="val 1674"/>
            </a:avLst>
          </a:prstGeom>
          <a:solidFill>
            <a:srgbClr val="373433"/>
          </a:solidFill>
          <a:ln/>
        </p:spPr>
      </p:sp>
      <p:sp>
        <p:nvSpPr>
          <p:cNvPr id="7" name="Text 3"/>
          <p:cNvSpPr/>
          <p:nvPr/>
        </p:nvSpPr>
        <p:spPr>
          <a:xfrm>
            <a:off x="1020604" y="434018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9C2C0"/>
                </a:solidFill>
                <a:latin typeface="Gelasio" pitchFamily="34" charset="0"/>
                <a:ea typeface="Gelasio" pitchFamily="34" charset="-122"/>
                <a:cs typeface="Gelasio" pitchFamily="34" charset="-120"/>
              </a:rPr>
              <a:t>Maximum Price Sum</a:t>
            </a:r>
            <a:endParaRPr lang="en-US" sz="2200" dirty="0"/>
          </a:p>
        </p:txBody>
      </p:sp>
      <p:sp>
        <p:nvSpPr>
          <p:cNvPr id="8" name="Text 4"/>
          <p:cNvSpPr/>
          <p:nvPr/>
        </p:nvSpPr>
        <p:spPr>
          <a:xfrm>
            <a:off x="1020604" y="4830604"/>
            <a:ext cx="3211235" cy="725805"/>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Finding the highest possible total price that can be attained.</a:t>
            </a:r>
            <a:endParaRPr lang="en-US" sz="1750" dirty="0"/>
          </a:p>
        </p:txBody>
      </p:sp>
      <p:sp>
        <p:nvSpPr>
          <p:cNvPr id="9" name="Shape 5"/>
          <p:cNvSpPr/>
          <p:nvPr/>
        </p:nvSpPr>
        <p:spPr>
          <a:xfrm>
            <a:off x="4685467" y="4113371"/>
            <a:ext cx="3664863" cy="2032754"/>
          </a:xfrm>
          <a:prstGeom prst="roundRect">
            <a:avLst>
              <a:gd name="adj" fmla="val 1674"/>
            </a:avLst>
          </a:prstGeom>
          <a:solidFill>
            <a:srgbClr val="373433"/>
          </a:solidFill>
          <a:ln/>
        </p:spPr>
      </p:sp>
      <p:sp>
        <p:nvSpPr>
          <p:cNvPr id="10" name="Text 6"/>
          <p:cNvSpPr/>
          <p:nvPr/>
        </p:nvSpPr>
        <p:spPr>
          <a:xfrm>
            <a:off x="4912281" y="434018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9C2C0"/>
                </a:solidFill>
                <a:latin typeface="Gelasio" pitchFamily="34" charset="0"/>
                <a:ea typeface="Gelasio" pitchFamily="34" charset="-122"/>
                <a:cs typeface="Gelasio" pitchFamily="34" charset="-120"/>
              </a:rPr>
              <a:t>Minimum Price Sum</a:t>
            </a:r>
            <a:endParaRPr lang="en-US" sz="2200" dirty="0"/>
          </a:p>
        </p:txBody>
      </p:sp>
      <p:sp>
        <p:nvSpPr>
          <p:cNvPr id="11" name="Text 7"/>
          <p:cNvSpPr/>
          <p:nvPr/>
        </p:nvSpPr>
        <p:spPr>
          <a:xfrm>
            <a:off x="4912281" y="4830604"/>
            <a:ext cx="3211235" cy="1088708"/>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Determining the lowest possible total price that can be obtained.</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74200"/>
            <a:ext cx="11330107" cy="708779"/>
          </a:xfrm>
          <a:prstGeom prst="rect">
            <a:avLst/>
          </a:prstGeom>
          <a:noFill/>
          <a:ln/>
        </p:spPr>
        <p:txBody>
          <a:bodyPr wrap="none" lIns="0" tIns="0" rIns="0" bIns="0" rtlCol="0" anchor="t"/>
          <a:lstStyle/>
          <a:p>
            <a:pPr indent="0" marL="0">
              <a:lnSpc>
                <a:spcPts val="5550"/>
              </a:lnSpc>
              <a:buNone/>
            </a:pPr>
            <a:r>
              <a:rPr lang="en-US" sz="4450" dirty="0">
                <a:solidFill>
                  <a:srgbClr val="D8B6A4"/>
                </a:solidFill>
                <a:latin typeface="Gelasio" pitchFamily="34" charset="0"/>
                <a:ea typeface="Gelasio" pitchFamily="34" charset="-122"/>
                <a:cs typeface="Gelasio" pitchFamily="34" charset="-120"/>
              </a:rPr>
              <a:t>Defining Maximum and Minimum Price Sum</a:t>
            </a:r>
            <a:endParaRPr lang="en-US" sz="4450" dirty="0"/>
          </a:p>
        </p:txBody>
      </p:sp>
      <p:sp>
        <p:nvSpPr>
          <p:cNvPr id="3" name="Text 1"/>
          <p:cNvSpPr/>
          <p:nvPr/>
        </p:nvSpPr>
        <p:spPr>
          <a:xfrm>
            <a:off x="793790" y="3336608"/>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Imagine a list of prices for different items. We want to find the maximum sum of prices we can achieve by selecting a subset of these items. Similarly, we need to find the minimum sum of prices possible from the same set.</a:t>
            </a:r>
            <a:endParaRPr lang="en-US" sz="1750" dirty="0"/>
          </a:p>
        </p:txBody>
      </p:sp>
      <p:sp>
        <p:nvSpPr>
          <p:cNvPr id="4" name="Text 2"/>
          <p:cNvSpPr/>
          <p:nvPr/>
        </p:nvSpPr>
        <p:spPr>
          <a:xfrm>
            <a:off x="793790" y="454437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8B6A4"/>
                </a:solidFill>
                <a:latin typeface="Gelasio" pitchFamily="34" charset="0"/>
                <a:ea typeface="Gelasio" pitchFamily="34" charset="-122"/>
                <a:cs typeface="Gelasio" pitchFamily="34" charset="-120"/>
              </a:rPr>
              <a:t>Maximum Sum</a:t>
            </a:r>
            <a:endParaRPr lang="en-US" sz="2200" dirty="0"/>
          </a:p>
        </p:txBody>
      </p:sp>
      <p:sp>
        <p:nvSpPr>
          <p:cNvPr id="5" name="Text 3"/>
          <p:cNvSpPr/>
          <p:nvPr/>
        </p:nvSpPr>
        <p:spPr>
          <a:xfrm>
            <a:off x="793790" y="5125522"/>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The sum of the prices of a selected subset that yields the highest total value.</a:t>
            </a:r>
            <a:endParaRPr lang="en-US" sz="1750" dirty="0"/>
          </a:p>
        </p:txBody>
      </p:sp>
      <p:sp>
        <p:nvSpPr>
          <p:cNvPr id="6" name="Text 4"/>
          <p:cNvSpPr/>
          <p:nvPr/>
        </p:nvSpPr>
        <p:spPr>
          <a:xfrm>
            <a:off x="7599521" y="454437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8B6A4"/>
                </a:solidFill>
                <a:latin typeface="Gelasio" pitchFamily="34" charset="0"/>
                <a:ea typeface="Gelasio" pitchFamily="34" charset="-122"/>
                <a:cs typeface="Gelasio" pitchFamily="34" charset="-120"/>
              </a:rPr>
              <a:t>Minimum Sum</a:t>
            </a:r>
            <a:endParaRPr lang="en-US" sz="2200" dirty="0"/>
          </a:p>
        </p:txBody>
      </p:sp>
      <p:sp>
        <p:nvSpPr>
          <p:cNvPr id="7" name="Text 5"/>
          <p:cNvSpPr/>
          <p:nvPr/>
        </p:nvSpPr>
        <p:spPr>
          <a:xfrm>
            <a:off x="7599521" y="5125522"/>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The sum of the prices of a selected subset that results in the lowest total value.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04561"/>
          </a:xfrm>
          <a:prstGeom prst="rect">
            <a:avLst/>
          </a:prstGeom>
        </p:spPr>
      </p:pic>
      <p:pic>
        <p:nvPicPr>
          <p:cNvPr id="3" name="Image 1" descr="preencoded.png">    </p:cNvPr>
          <p:cNvPicPr>
            <a:picLocks noChangeAspect="1"/>
          </p:cNvPicPr>
          <p:nvPr/>
        </p:nvPicPr>
        <p:blipFill>
          <a:blip r:embed="rId2"/>
          <a:stretch>
            <a:fillRect/>
          </a:stretch>
        </p:blipFill>
        <p:spPr>
          <a:xfrm>
            <a:off x="5958483" y="220385"/>
            <a:ext cx="2713434" cy="1763792"/>
          </a:xfrm>
          <a:prstGeom prst="rect">
            <a:avLst/>
          </a:prstGeom>
        </p:spPr>
      </p:pic>
      <p:sp>
        <p:nvSpPr>
          <p:cNvPr id="4" name="Text 0"/>
          <p:cNvSpPr/>
          <p:nvPr/>
        </p:nvSpPr>
        <p:spPr>
          <a:xfrm>
            <a:off x="617220" y="2689503"/>
            <a:ext cx="7807047" cy="551021"/>
          </a:xfrm>
          <a:prstGeom prst="rect">
            <a:avLst/>
          </a:prstGeom>
          <a:noFill/>
          <a:ln/>
        </p:spPr>
        <p:txBody>
          <a:bodyPr wrap="none" lIns="0" tIns="0" rIns="0" bIns="0" rtlCol="0" anchor="t"/>
          <a:lstStyle/>
          <a:p>
            <a:pPr indent="0" marL="0">
              <a:lnSpc>
                <a:spcPts val="4300"/>
              </a:lnSpc>
              <a:buNone/>
            </a:pPr>
            <a:r>
              <a:rPr lang="en-US" sz="3450" dirty="0">
                <a:solidFill>
                  <a:srgbClr val="D8B6A4"/>
                </a:solidFill>
                <a:latin typeface="Gelasio" pitchFamily="34" charset="0"/>
                <a:ea typeface="Gelasio" pitchFamily="34" charset="-122"/>
                <a:cs typeface="Gelasio" pitchFamily="34" charset="-120"/>
              </a:rPr>
              <a:t>Approach Using Dynamic Programming</a:t>
            </a:r>
            <a:endParaRPr lang="en-US" sz="3450" dirty="0"/>
          </a:p>
        </p:txBody>
      </p:sp>
      <p:sp>
        <p:nvSpPr>
          <p:cNvPr id="5" name="Text 1"/>
          <p:cNvSpPr/>
          <p:nvPr/>
        </p:nvSpPr>
        <p:spPr>
          <a:xfrm>
            <a:off x="617220" y="3504962"/>
            <a:ext cx="13395960" cy="564118"/>
          </a:xfrm>
          <a:prstGeom prst="rect">
            <a:avLst/>
          </a:prstGeom>
          <a:noFill/>
          <a:ln/>
        </p:spPr>
        <p:txBody>
          <a:bodyPr wrap="square" lIns="0" tIns="0" rIns="0" bIns="0" rtlCol="0" anchor="t"/>
          <a:lstStyle/>
          <a:p>
            <a:pPr indent="0" marL="0">
              <a:lnSpc>
                <a:spcPts val="2200"/>
              </a:lnSpc>
              <a:buNone/>
            </a:pPr>
            <a:r>
              <a:rPr lang="en-US" sz="1350" dirty="0">
                <a:solidFill>
                  <a:srgbClr val="C9C2C0"/>
                </a:solidFill>
                <a:latin typeface="Gelasio" pitchFamily="34" charset="0"/>
                <a:ea typeface="Gelasio" pitchFamily="34" charset="-122"/>
                <a:cs typeface="Gelasio" pitchFamily="34" charset="-120"/>
              </a:rPr>
              <a:t>Dynamic programming is a powerful technique for solving problems by breaking them down into smaller overlapping subproblems. We'll use it to find the maximum and minimum price sums.</a:t>
            </a:r>
            <a:endParaRPr lang="en-US" sz="1350" dirty="0"/>
          </a:p>
        </p:txBody>
      </p:sp>
      <p:sp>
        <p:nvSpPr>
          <p:cNvPr id="6" name="Shape 2"/>
          <p:cNvSpPr/>
          <p:nvPr/>
        </p:nvSpPr>
        <p:spPr>
          <a:xfrm>
            <a:off x="617220" y="6006465"/>
            <a:ext cx="13395960" cy="22860"/>
          </a:xfrm>
          <a:prstGeom prst="roundRect">
            <a:avLst>
              <a:gd name="adj" fmla="val 115726"/>
            </a:avLst>
          </a:prstGeom>
          <a:solidFill>
            <a:srgbClr val="504D4C"/>
          </a:solidFill>
          <a:ln/>
        </p:spPr>
      </p:sp>
      <p:sp>
        <p:nvSpPr>
          <p:cNvPr id="7" name="Shape 3"/>
          <p:cNvSpPr/>
          <p:nvPr/>
        </p:nvSpPr>
        <p:spPr>
          <a:xfrm>
            <a:off x="3910608" y="5389245"/>
            <a:ext cx="22860" cy="617220"/>
          </a:xfrm>
          <a:prstGeom prst="roundRect">
            <a:avLst>
              <a:gd name="adj" fmla="val 115726"/>
            </a:avLst>
          </a:prstGeom>
          <a:solidFill>
            <a:srgbClr val="504D4C"/>
          </a:solidFill>
          <a:ln/>
        </p:spPr>
      </p:sp>
      <p:sp>
        <p:nvSpPr>
          <p:cNvPr id="8" name="Shape 4"/>
          <p:cNvSpPr/>
          <p:nvPr/>
        </p:nvSpPr>
        <p:spPr>
          <a:xfrm>
            <a:off x="3723680" y="5808107"/>
            <a:ext cx="396716" cy="396716"/>
          </a:xfrm>
          <a:prstGeom prst="roundRect">
            <a:avLst>
              <a:gd name="adj" fmla="val 6669"/>
            </a:avLst>
          </a:prstGeom>
          <a:solidFill>
            <a:srgbClr val="373433"/>
          </a:solidFill>
          <a:ln/>
        </p:spPr>
      </p:sp>
      <p:sp>
        <p:nvSpPr>
          <p:cNvPr id="9" name="Text 5"/>
          <p:cNvSpPr/>
          <p:nvPr/>
        </p:nvSpPr>
        <p:spPr>
          <a:xfrm>
            <a:off x="3865126" y="5874187"/>
            <a:ext cx="113705" cy="264557"/>
          </a:xfrm>
          <a:prstGeom prst="rect">
            <a:avLst/>
          </a:prstGeom>
          <a:noFill/>
          <a:ln/>
        </p:spPr>
        <p:txBody>
          <a:bodyPr wrap="none" lIns="0" tIns="0" rIns="0" bIns="0" rtlCol="0" anchor="t"/>
          <a:lstStyle/>
          <a:p>
            <a:pPr algn="ctr" indent="0" marL="0">
              <a:lnSpc>
                <a:spcPts val="2050"/>
              </a:lnSpc>
              <a:buNone/>
            </a:pPr>
            <a:r>
              <a:rPr lang="en-US" sz="2050" dirty="0">
                <a:solidFill>
                  <a:srgbClr val="C9C2C0"/>
                </a:solidFill>
                <a:latin typeface="Gelasio" pitchFamily="34" charset="0"/>
                <a:ea typeface="Gelasio" pitchFamily="34" charset="-122"/>
                <a:cs typeface="Gelasio" pitchFamily="34" charset="-120"/>
              </a:rPr>
              <a:t>1</a:t>
            </a:r>
            <a:endParaRPr lang="en-US" sz="2050" dirty="0"/>
          </a:p>
        </p:txBody>
      </p:sp>
      <p:sp>
        <p:nvSpPr>
          <p:cNvPr id="10" name="Text 6"/>
          <p:cNvSpPr/>
          <p:nvPr/>
        </p:nvSpPr>
        <p:spPr>
          <a:xfrm>
            <a:off x="2819757" y="4267438"/>
            <a:ext cx="2204561" cy="275630"/>
          </a:xfrm>
          <a:prstGeom prst="rect">
            <a:avLst/>
          </a:prstGeom>
          <a:noFill/>
          <a:ln/>
        </p:spPr>
        <p:txBody>
          <a:bodyPr wrap="none" lIns="0" tIns="0" rIns="0" bIns="0" rtlCol="0" anchor="t"/>
          <a:lstStyle/>
          <a:p>
            <a:pPr algn="ctr" indent="0" marL="0">
              <a:lnSpc>
                <a:spcPts val="2150"/>
              </a:lnSpc>
              <a:buNone/>
            </a:pPr>
            <a:r>
              <a:rPr lang="en-US" sz="1700" dirty="0">
                <a:solidFill>
                  <a:srgbClr val="C9C2C0"/>
                </a:solidFill>
                <a:latin typeface="Gelasio" pitchFamily="34" charset="0"/>
                <a:ea typeface="Gelasio" pitchFamily="34" charset="-122"/>
                <a:cs typeface="Gelasio" pitchFamily="34" charset="-120"/>
              </a:rPr>
              <a:t>Initialization</a:t>
            </a:r>
            <a:endParaRPr lang="en-US" sz="1700" dirty="0"/>
          </a:p>
        </p:txBody>
      </p:sp>
      <p:sp>
        <p:nvSpPr>
          <p:cNvPr id="11" name="Text 7"/>
          <p:cNvSpPr/>
          <p:nvPr/>
        </p:nvSpPr>
        <p:spPr>
          <a:xfrm>
            <a:off x="793552" y="4648795"/>
            <a:ext cx="6257092" cy="564118"/>
          </a:xfrm>
          <a:prstGeom prst="rect">
            <a:avLst/>
          </a:prstGeom>
          <a:noFill/>
          <a:ln/>
        </p:spPr>
        <p:txBody>
          <a:bodyPr wrap="square" lIns="0" tIns="0" rIns="0" bIns="0" rtlCol="0" anchor="t"/>
          <a:lstStyle/>
          <a:p>
            <a:pPr algn="ctr" indent="0" marL="0">
              <a:lnSpc>
                <a:spcPts val="2200"/>
              </a:lnSpc>
              <a:buNone/>
            </a:pPr>
            <a:r>
              <a:rPr lang="en-US" sz="1350" dirty="0">
                <a:solidFill>
                  <a:srgbClr val="C9C2C0"/>
                </a:solidFill>
                <a:latin typeface="Gelasio" pitchFamily="34" charset="0"/>
                <a:ea typeface="Gelasio" pitchFamily="34" charset="-122"/>
                <a:cs typeface="Gelasio" pitchFamily="34" charset="-120"/>
              </a:rPr>
              <a:t>We initialize a table to store the calculated maximum and minimum sums for different subproblems.</a:t>
            </a:r>
            <a:endParaRPr lang="en-US" sz="1350" dirty="0"/>
          </a:p>
        </p:txBody>
      </p:sp>
      <p:sp>
        <p:nvSpPr>
          <p:cNvPr id="12" name="Shape 8"/>
          <p:cNvSpPr/>
          <p:nvPr/>
        </p:nvSpPr>
        <p:spPr>
          <a:xfrm>
            <a:off x="7303651" y="6006465"/>
            <a:ext cx="22860" cy="617220"/>
          </a:xfrm>
          <a:prstGeom prst="roundRect">
            <a:avLst>
              <a:gd name="adj" fmla="val 115726"/>
            </a:avLst>
          </a:prstGeom>
          <a:solidFill>
            <a:srgbClr val="504D4C"/>
          </a:solidFill>
          <a:ln/>
        </p:spPr>
      </p:sp>
      <p:sp>
        <p:nvSpPr>
          <p:cNvPr id="13" name="Shape 9"/>
          <p:cNvSpPr/>
          <p:nvPr/>
        </p:nvSpPr>
        <p:spPr>
          <a:xfrm>
            <a:off x="7116723" y="5808107"/>
            <a:ext cx="396716" cy="396716"/>
          </a:xfrm>
          <a:prstGeom prst="roundRect">
            <a:avLst>
              <a:gd name="adj" fmla="val 6669"/>
            </a:avLst>
          </a:prstGeom>
          <a:solidFill>
            <a:srgbClr val="373433"/>
          </a:solidFill>
          <a:ln/>
        </p:spPr>
      </p:sp>
      <p:sp>
        <p:nvSpPr>
          <p:cNvPr id="14" name="Text 10"/>
          <p:cNvSpPr/>
          <p:nvPr/>
        </p:nvSpPr>
        <p:spPr>
          <a:xfrm>
            <a:off x="7241143" y="5874187"/>
            <a:ext cx="147757" cy="264557"/>
          </a:xfrm>
          <a:prstGeom prst="rect">
            <a:avLst/>
          </a:prstGeom>
          <a:noFill/>
          <a:ln/>
        </p:spPr>
        <p:txBody>
          <a:bodyPr wrap="none" lIns="0" tIns="0" rIns="0" bIns="0" rtlCol="0" anchor="t"/>
          <a:lstStyle/>
          <a:p>
            <a:pPr algn="ctr" indent="0" marL="0">
              <a:lnSpc>
                <a:spcPts val="2050"/>
              </a:lnSpc>
              <a:buNone/>
            </a:pPr>
            <a:r>
              <a:rPr lang="en-US" sz="2050" dirty="0">
                <a:solidFill>
                  <a:srgbClr val="C9C2C0"/>
                </a:solidFill>
                <a:latin typeface="Gelasio" pitchFamily="34" charset="0"/>
                <a:ea typeface="Gelasio" pitchFamily="34" charset="-122"/>
                <a:cs typeface="Gelasio" pitchFamily="34" charset="-120"/>
              </a:rPr>
              <a:t>2</a:t>
            </a:r>
            <a:endParaRPr lang="en-US" sz="2050" dirty="0"/>
          </a:p>
        </p:txBody>
      </p:sp>
      <p:sp>
        <p:nvSpPr>
          <p:cNvPr id="15" name="Text 11"/>
          <p:cNvSpPr/>
          <p:nvPr/>
        </p:nvSpPr>
        <p:spPr>
          <a:xfrm>
            <a:off x="6212800" y="6800017"/>
            <a:ext cx="2204561" cy="275630"/>
          </a:xfrm>
          <a:prstGeom prst="rect">
            <a:avLst/>
          </a:prstGeom>
          <a:noFill/>
          <a:ln/>
        </p:spPr>
        <p:txBody>
          <a:bodyPr wrap="none" lIns="0" tIns="0" rIns="0" bIns="0" rtlCol="0" anchor="t"/>
          <a:lstStyle/>
          <a:p>
            <a:pPr algn="ctr" indent="0" marL="0">
              <a:lnSpc>
                <a:spcPts val="2150"/>
              </a:lnSpc>
              <a:buNone/>
            </a:pPr>
            <a:r>
              <a:rPr lang="en-US" sz="1700" dirty="0">
                <a:solidFill>
                  <a:srgbClr val="C9C2C0"/>
                </a:solidFill>
                <a:latin typeface="Gelasio" pitchFamily="34" charset="0"/>
                <a:ea typeface="Gelasio" pitchFamily="34" charset="-122"/>
                <a:cs typeface="Gelasio" pitchFamily="34" charset="-120"/>
              </a:rPr>
              <a:t>Iteration</a:t>
            </a:r>
            <a:endParaRPr lang="en-US" sz="1700" dirty="0"/>
          </a:p>
        </p:txBody>
      </p:sp>
      <p:sp>
        <p:nvSpPr>
          <p:cNvPr id="16" name="Text 12"/>
          <p:cNvSpPr/>
          <p:nvPr/>
        </p:nvSpPr>
        <p:spPr>
          <a:xfrm>
            <a:off x="4186595" y="7181374"/>
            <a:ext cx="6257092" cy="564118"/>
          </a:xfrm>
          <a:prstGeom prst="rect">
            <a:avLst/>
          </a:prstGeom>
          <a:noFill/>
          <a:ln/>
        </p:spPr>
        <p:txBody>
          <a:bodyPr wrap="square" lIns="0" tIns="0" rIns="0" bIns="0" rtlCol="0" anchor="t"/>
          <a:lstStyle/>
          <a:p>
            <a:pPr algn="ctr" indent="0" marL="0">
              <a:lnSpc>
                <a:spcPts val="2200"/>
              </a:lnSpc>
              <a:buNone/>
            </a:pPr>
            <a:r>
              <a:rPr lang="en-US" sz="1350" dirty="0">
                <a:solidFill>
                  <a:srgbClr val="C9C2C0"/>
                </a:solidFill>
                <a:latin typeface="Gelasio" pitchFamily="34" charset="0"/>
                <a:ea typeface="Gelasio" pitchFamily="34" charset="-122"/>
                <a:cs typeface="Gelasio" pitchFamily="34" charset="-120"/>
              </a:rPr>
              <a:t>Iterate through the prices and update the table based on the previous calculations.</a:t>
            </a:r>
            <a:endParaRPr lang="en-US" sz="1350" dirty="0"/>
          </a:p>
        </p:txBody>
      </p:sp>
      <p:sp>
        <p:nvSpPr>
          <p:cNvPr id="17" name="Shape 13"/>
          <p:cNvSpPr/>
          <p:nvPr/>
        </p:nvSpPr>
        <p:spPr>
          <a:xfrm>
            <a:off x="10696813" y="5389245"/>
            <a:ext cx="22860" cy="617220"/>
          </a:xfrm>
          <a:prstGeom prst="roundRect">
            <a:avLst>
              <a:gd name="adj" fmla="val 115726"/>
            </a:avLst>
          </a:prstGeom>
          <a:solidFill>
            <a:srgbClr val="504D4C"/>
          </a:solidFill>
          <a:ln/>
        </p:spPr>
      </p:sp>
      <p:sp>
        <p:nvSpPr>
          <p:cNvPr id="18" name="Shape 14"/>
          <p:cNvSpPr/>
          <p:nvPr/>
        </p:nvSpPr>
        <p:spPr>
          <a:xfrm>
            <a:off x="10509885" y="5808107"/>
            <a:ext cx="396716" cy="396716"/>
          </a:xfrm>
          <a:prstGeom prst="roundRect">
            <a:avLst>
              <a:gd name="adj" fmla="val 6669"/>
            </a:avLst>
          </a:prstGeom>
          <a:solidFill>
            <a:srgbClr val="373433"/>
          </a:solidFill>
          <a:ln/>
        </p:spPr>
      </p:sp>
      <p:sp>
        <p:nvSpPr>
          <p:cNvPr id="19" name="Text 15"/>
          <p:cNvSpPr/>
          <p:nvPr/>
        </p:nvSpPr>
        <p:spPr>
          <a:xfrm>
            <a:off x="10635258" y="5874187"/>
            <a:ext cx="145971" cy="264557"/>
          </a:xfrm>
          <a:prstGeom prst="rect">
            <a:avLst/>
          </a:prstGeom>
          <a:noFill/>
          <a:ln/>
        </p:spPr>
        <p:txBody>
          <a:bodyPr wrap="none" lIns="0" tIns="0" rIns="0" bIns="0" rtlCol="0" anchor="t"/>
          <a:lstStyle/>
          <a:p>
            <a:pPr algn="ctr" indent="0" marL="0">
              <a:lnSpc>
                <a:spcPts val="2050"/>
              </a:lnSpc>
              <a:buNone/>
            </a:pPr>
            <a:r>
              <a:rPr lang="en-US" sz="2050" dirty="0">
                <a:solidFill>
                  <a:srgbClr val="C9C2C0"/>
                </a:solidFill>
                <a:latin typeface="Gelasio" pitchFamily="34" charset="0"/>
                <a:ea typeface="Gelasio" pitchFamily="34" charset="-122"/>
                <a:cs typeface="Gelasio" pitchFamily="34" charset="-120"/>
              </a:rPr>
              <a:t>3</a:t>
            </a:r>
            <a:endParaRPr lang="en-US" sz="2050" dirty="0"/>
          </a:p>
        </p:txBody>
      </p:sp>
      <p:sp>
        <p:nvSpPr>
          <p:cNvPr id="20" name="Text 16"/>
          <p:cNvSpPr/>
          <p:nvPr/>
        </p:nvSpPr>
        <p:spPr>
          <a:xfrm>
            <a:off x="9605962" y="4267438"/>
            <a:ext cx="2204561" cy="275630"/>
          </a:xfrm>
          <a:prstGeom prst="rect">
            <a:avLst/>
          </a:prstGeom>
          <a:noFill/>
          <a:ln/>
        </p:spPr>
        <p:txBody>
          <a:bodyPr wrap="none" lIns="0" tIns="0" rIns="0" bIns="0" rtlCol="0" anchor="t"/>
          <a:lstStyle/>
          <a:p>
            <a:pPr algn="ctr" indent="0" marL="0">
              <a:lnSpc>
                <a:spcPts val="2150"/>
              </a:lnSpc>
              <a:buNone/>
            </a:pPr>
            <a:r>
              <a:rPr lang="en-US" sz="1700" dirty="0">
                <a:solidFill>
                  <a:srgbClr val="C9C2C0"/>
                </a:solidFill>
                <a:latin typeface="Gelasio" pitchFamily="34" charset="0"/>
                <a:ea typeface="Gelasio" pitchFamily="34" charset="-122"/>
                <a:cs typeface="Gelasio" pitchFamily="34" charset="-120"/>
              </a:rPr>
              <a:t>Result</a:t>
            </a:r>
            <a:endParaRPr lang="en-US" sz="1700" dirty="0"/>
          </a:p>
        </p:txBody>
      </p:sp>
      <p:sp>
        <p:nvSpPr>
          <p:cNvPr id="21" name="Text 17"/>
          <p:cNvSpPr/>
          <p:nvPr/>
        </p:nvSpPr>
        <p:spPr>
          <a:xfrm>
            <a:off x="7579638" y="4648795"/>
            <a:ext cx="6257211" cy="564118"/>
          </a:xfrm>
          <a:prstGeom prst="rect">
            <a:avLst/>
          </a:prstGeom>
          <a:noFill/>
          <a:ln/>
        </p:spPr>
        <p:txBody>
          <a:bodyPr wrap="square" lIns="0" tIns="0" rIns="0" bIns="0" rtlCol="0" anchor="t"/>
          <a:lstStyle/>
          <a:p>
            <a:pPr algn="ctr" indent="0" marL="0">
              <a:lnSpc>
                <a:spcPts val="2200"/>
              </a:lnSpc>
              <a:buNone/>
            </a:pPr>
            <a:r>
              <a:rPr lang="en-US" sz="1350" dirty="0">
                <a:solidFill>
                  <a:srgbClr val="C9C2C0"/>
                </a:solidFill>
                <a:latin typeface="Gelasio" pitchFamily="34" charset="0"/>
                <a:ea typeface="Gelasio" pitchFamily="34" charset="-122"/>
                <a:cs typeface="Gelasio" pitchFamily="34" charset="-120"/>
              </a:rPr>
              <a:t>The final entries in the table will contain the maximum and minimum price sums.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38363" y="1866424"/>
            <a:ext cx="5009555" cy="4496753"/>
          </a:xfrm>
          <a:prstGeom prst="rect">
            <a:avLst/>
          </a:prstGeom>
        </p:spPr>
      </p:pic>
      <p:sp>
        <p:nvSpPr>
          <p:cNvPr id="4" name="Text 0"/>
          <p:cNvSpPr/>
          <p:nvPr/>
        </p:nvSpPr>
        <p:spPr>
          <a:xfrm>
            <a:off x="6153745" y="973098"/>
            <a:ext cx="7720251" cy="595908"/>
          </a:xfrm>
          <a:prstGeom prst="rect">
            <a:avLst/>
          </a:prstGeom>
          <a:noFill/>
          <a:ln/>
        </p:spPr>
        <p:txBody>
          <a:bodyPr wrap="none" lIns="0" tIns="0" rIns="0" bIns="0" rtlCol="0" anchor="t"/>
          <a:lstStyle/>
          <a:p>
            <a:pPr indent="0" marL="0">
              <a:lnSpc>
                <a:spcPts val="4650"/>
              </a:lnSpc>
              <a:buNone/>
            </a:pPr>
            <a:r>
              <a:rPr lang="en-US" sz="3750" dirty="0">
                <a:solidFill>
                  <a:srgbClr val="D8B6A4"/>
                </a:solidFill>
                <a:latin typeface="Gelasio" pitchFamily="34" charset="0"/>
                <a:ea typeface="Gelasio" pitchFamily="34" charset="-122"/>
                <a:cs typeface="Gelasio" pitchFamily="34" charset="-120"/>
              </a:rPr>
              <a:t>Calculating the Maximum Price Sum</a:t>
            </a:r>
            <a:endParaRPr lang="en-US" sz="3750" dirty="0"/>
          </a:p>
        </p:txBody>
      </p:sp>
      <p:sp>
        <p:nvSpPr>
          <p:cNvPr id="5" name="Text 1"/>
          <p:cNvSpPr/>
          <p:nvPr/>
        </p:nvSpPr>
        <p:spPr>
          <a:xfrm>
            <a:off x="6153745" y="1854994"/>
            <a:ext cx="7809309" cy="610314"/>
          </a:xfrm>
          <a:prstGeom prst="rect">
            <a:avLst/>
          </a:prstGeom>
          <a:noFill/>
          <a:ln/>
        </p:spPr>
        <p:txBody>
          <a:bodyPr wrap="square" lIns="0" tIns="0" rIns="0" bIns="0" rtlCol="0" anchor="t"/>
          <a:lstStyle/>
          <a:p>
            <a:pPr indent="0" marL="0">
              <a:lnSpc>
                <a:spcPts val="2400"/>
              </a:lnSpc>
              <a:buNone/>
            </a:pPr>
            <a:r>
              <a:rPr lang="en-US" sz="1500" dirty="0">
                <a:solidFill>
                  <a:srgbClr val="C9C2C0"/>
                </a:solidFill>
                <a:latin typeface="Gelasio" pitchFamily="34" charset="0"/>
                <a:ea typeface="Gelasio" pitchFamily="34" charset="-122"/>
                <a:cs typeface="Gelasio" pitchFamily="34" charset="-120"/>
              </a:rPr>
              <a:t>We calculate the maximum price sum iteratively. For each price, we consider whether to include it in the current subset or not. We choose the option that maximizes the current sum.</a:t>
            </a:r>
            <a:endParaRPr lang="en-US" sz="1500" dirty="0"/>
          </a:p>
        </p:txBody>
      </p:sp>
      <p:pic>
        <p:nvPicPr>
          <p:cNvPr id="6" name="Image 2" descr="preencoded.png">    </p:cNvPr>
          <p:cNvPicPr>
            <a:picLocks noChangeAspect="1"/>
          </p:cNvPicPr>
          <p:nvPr/>
        </p:nvPicPr>
        <p:blipFill>
          <a:blip r:embed="rId3"/>
          <a:stretch>
            <a:fillRect/>
          </a:stretch>
        </p:blipFill>
        <p:spPr>
          <a:xfrm>
            <a:off x="6153745" y="2679740"/>
            <a:ext cx="953453" cy="1525548"/>
          </a:xfrm>
          <a:prstGeom prst="rect">
            <a:avLst/>
          </a:prstGeom>
        </p:spPr>
      </p:pic>
      <p:sp>
        <p:nvSpPr>
          <p:cNvPr id="7" name="Text 2"/>
          <p:cNvSpPr/>
          <p:nvPr/>
        </p:nvSpPr>
        <p:spPr>
          <a:xfrm>
            <a:off x="7393186" y="2870359"/>
            <a:ext cx="2383631" cy="297894"/>
          </a:xfrm>
          <a:prstGeom prst="rect">
            <a:avLst/>
          </a:prstGeom>
          <a:noFill/>
          <a:ln/>
        </p:spPr>
        <p:txBody>
          <a:bodyPr wrap="none" lIns="0" tIns="0" rIns="0" bIns="0" rtlCol="0" anchor="t"/>
          <a:lstStyle/>
          <a:p>
            <a:pPr algn="l" indent="0" marL="0">
              <a:lnSpc>
                <a:spcPts val="2300"/>
              </a:lnSpc>
              <a:buNone/>
            </a:pPr>
            <a:r>
              <a:rPr lang="en-US" sz="1850" dirty="0">
                <a:solidFill>
                  <a:srgbClr val="C9C2C0"/>
                </a:solidFill>
                <a:latin typeface="Gelasio" pitchFamily="34" charset="0"/>
                <a:ea typeface="Gelasio" pitchFamily="34" charset="-122"/>
                <a:cs typeface="Gelasio" pitchFamily="34" charset="-120"/>
              </a:rPr>
              <a:t>Base Case</a:t>
            </a:r>
            <a:endParaRPr lang="en-US" sz="1850" dirty="0"/>
          </a:p>
        </p:txBody>
      </p:sp>
      <p:sp>
        <p:nvSpPr>
          <p:cNvPr id="8" name="Text 3"/>
          <p:cNvSpPr/>
          <p:nvPr/>
        </p:nvSpPr>
        <p:spPr>
          <a:xfrm>
            <a:off x="7393186" y="3282553"/>
            <a:ext cx="6569869" cy="305157"/>
          </a:xfrm>
          <a:prstGeom prst="rect">
            <a:avLst/>
          </a:prstGeom>
          <a:noFill/>
          <a:ln/>
        </p:spPr>
        <p:txBody>
          <a:bodyPr wrap="none" lIns="0" tIns="0" rIns="0" bIns="0" rtlCol="0" anchor="t"/>
          <a:lstStyle/>
          <a:p>
            <a:pPr algn="l" indent="0" marL="0">
              <a:lnSpc>
                <a:spcPts val="2400"/>
              </a:lnSpc>
              <a:buNone/>
            </a:pPr>
            <a:r>
              <a:rPr lang="en-US" sz="1500" dirty="0">
                <a:solidFill>
                  <a:srgbClr val="C9C2C0"/>
                </a:solidFill>
                <a:latin typeface="Gelasio" pitchFamily="34" charset="0"/>
                <a:ea typeface="Gelasio" pitchFamily="34" charset="-122"/>
                <a:cs typeface="Gelasio" pitchFamily="34" charset="-120"/>
              </a:rPr>
              <a:t>The maximum price sum for the first element is the price itself.</a:t>
            </a:r>
            <a:endParaRPr lang="en-US" sz="1500" dirty="0"/>
          </a:p>
        </p:txBody>
      </p:sp>
      <p:pic>
        <p:nvPicPr>
          <p:cNvPr id="9" name="Image 3" descr="preencoded.png">    </p:cNvPr>
          <p:cNvPicPr>
            <a:picLocks noChangeAspect="1"/>
          </p:cNvPicPr>
          <p:nvPr/>
        </p:nvPicPr>
        <p:blipFill>
          <a:blip r:embed="rId4"/>
          <a:stretch>
            <a:fillRect/>
          </a:stretch>
        </p:blipFill>
        <p:spPr>
          <a:xfrm>
            <a:off x="6153745" y="4205288"/>
            <a:ext cx="953453" cy="1525548"/>
          </a:xfrm>
          <a:prstGeom prst="rect">
            <a:avLst/>
          </a:prstGeom>
        </p:spPr>
      </p:pic>
      <p:sp>
        <p:nvSpPr>
          <p:cNvPr id="10" name="Text 4"/>
          <p:cNvSpPr/>
          <p:nvPr/>
        </p:nvSpPr>
        <p:spPr>
          <a:xfrm>
            <a:off x="7393186" y="4395907"/>
            <a:ext cx="2383631" cy="297894"/>
          </a:xfrm>
          <a:prstGeom prst="rect">
            <a:avLst/>
          </a:prstGeom>
          <a:noFill/>
          <a:ln/>
        </p:spPr>
        <p:txBody>
          <a:bodyPr wrap="none" lIns="0" tIns="0" rIns="0" bIns="0" rtlCol="0" anchor="t"/>
          <a:lstStyle/>
          <a:p>
            <a:pPr algn="l" indent="0" marL="0">
              <a:lnSpc>
                <a:spcPts val="2300"/>
              </a:lnSpc>
              <a:buNone/>
            </a:pPr>
            <a:r>
              <a:rPr lang="en-US" sz="1850" dirty="0">
                <a:solidFill>
                  <a:srgbClr val="C9C2C0"/>
                </a:solidFill>
                <a:latin typeface="Gelasio" pitchFamily="34" charset="0"/>
                <a:ea typeface="Gelasio" pitchFamily="34" charset="-122"/>
                <a:cs typeface="Gelasio" pitchFamily="34" charset="-120"/>
              </a:rPr>
              <a:t>Recursive Step</a:t>
            </a:r>
            <a:endParaRPr lang="en-US" sz="1850" dirty="0"/>
          </a:p>
        </p:txBody>
      </p:sp>
      <p:sp>
        <p:nvSpPr>
          <p:cNvPr id="11" name="Text 5"/>
          <p:cNvSpPr/>
          <p:nvPr/>
        </p:nvSpPr>
        <p:spPr>
          <a:xfrm>
            <a:off x="7393186" y="4808101"/>
            <a:ext cx="6569869" cy="610314"/>
          </a:xfrm>
          <a:prstGeom prst="rect">
            <a:avLst/>
          </a:prstGeom>
          <a:noFill/>
          <a:ln/>
        </p:spPr>
        <p:txBody>
          <a:bodyPr wrap="square" lIns="0" tIns="0" rIns="0" bIns="0" rtlCol="0" anchor="t"/>
          <a:lstStyle/>
          <a:p>
            <a:pPr algn="l" indent="0" marL="0">
              <a:lnSpc>
                <a:spcPts val="2400"/>
              </a:lnSpc>
              <a:buNone/>
            </a:pPr>
            <a:r>
              <a:rPr lang="en-US" sz="1500" dirty="0">
                <a:solidFill>
                  <a:srgbClr val="C9C2C0"/>
                </a:solidFill>
                <a:latin typeface="Gelasio" pitchFamily="34" charset="0"/>
                <a:ea typeface="Gelasio" pitchFamily="34" charset="-122"/>
                <a:cs typeface="Gelasio" pitchFamily="34" charset="-120"/>
              </a:rPr>
              <a:t>For each subsequent price, we consider the maximum between including it and excluding it.</a:t>
            </a:r>
            <a:endParaRPr lang="en-US" sz="1500" dirty="0"/>
          </a:p>
        </p:txBody>
      </p:sp>
      <p:pic>
        <p:nvPicPr>
          <p:cNvPr id="12" name="Image 4" descr="preencoded.png">    </p:cNvPr>
          <p:cNvPicPr>
            <a:picLocks noChangeAspect="1"/>
          </p:cNvPicPr>
          <p:nvPr/>
        </p:nvPicPr>
        <p:blipFill>
          <a:blip r:embed="rId5"/>
          <a:stretch>
            <a:fillRect/>
          </a:stretch>
        </p:blipFill>
        <p:spPr>
          <a:xfrm>
            <a:off x="6153745" y="5730835"/>
            <a:ext cx="953453" cy="1525548"/>
          </a:xfrm>
          <a:prstGeom prst="rect">
            <a:avLst/>
          </a:prstGeom>
        </p:spPr>
      </p:pic>
      <p:sp>
        <p:nvSpPr>
          <p:cNvPr id="13" name="Text 6"/>
          <p:cNvSpPr/>
          <p:nvPr/>
        </p:nvSpPr>
        <p:spPr>
          <a:xfrm>
            <a:off x="7393186" y="5921454"/>
            <a:ext cx="2383631" cy="297894"/>
          </a:xfrm>
          <a:prstGeom prst="rect">
            <a:avLst/>
          </a:prstGeom>
          <a:noFill/>
          <a:ln/>
        </p:spPr>
        <p:txBody>
          <a:bodyPr wrap="none" lIns="0" tIns="0" rIns="0" bIns="0" rtlCol="0" anchor="t"/>
          <a:lstStyle/>
          <a:p>
            <a:pPr algn="l" indent="0" marL="0">
              <a:lnSpc>
                <a:spcPts val="2300"/>
              </a:lnSpc>
              <a:buNone/>
            </a:pPr>
            <a:r>
              <a:rPr lang="en-US" sz="1850" dirty="0">
                <a:solidFill>
                  <a:srgbClr val="C9C2C0"/>
                </a:solidFill>
                <a:latin typeface="Gelasio" pitchFamily="34" charset="0"/>
                <a:ea typeface="Gelasio" pitchFamily="34" charset="-122"/>
                <a:cs typeface="Gelasio" pitchFamily="34" charset="-120"/>
              </a:rPr>
              <a:t>Final Result</a:t>
            </a:r>
            <a:endParaRPr lang="en-US" sz="1850" dirty="0"/>
          </a:p>
        </p:txBody>
      </p:sp>
      <p:sp>
        <p:nvSpPr>
          <p:cNvPr id="14" name="Text 7"/>
          <p:cNvSpPr/>
          <p:nvPr/>
        </p:nvSpPr>
        <p:spPr>
          <a:xfrm>
            <a:off x="7393186" y="6333649"/>
            <a:ext cx="6569869" cy="305157"/>
          </a:xfrm>
          <a:prstGeom prst="rect">
            <a:avLst/>
          </a:prstGeom>
          <a:noFill/>
          <a:ln/>
        </p:spPr>
        <p:txBody>
          <a:bodyPr wrap="none" lIns="0" tIns="0" rIns="0" bIns="0" rtlCol="0" anchor="t"/>
          <a:lstStyle/>
          <a:p>
            <a:pPr algn="l" indent="0" marL="0">
              <a:lnSpc>
                <a:spcPts val="2400"/>
              </a:lnSpc>
              <a:buNone/>
            </a:pPr>
            <a:r>
              <a:rPr lang="en-US" sz="1500" dirty="0">
                <a:solidFill>
                  <a:srgbClr val="C9C2C0"/>
                </a:solidFill>
                <a:latin typeface="Gelasio" pitchFamily="34" charset="0"/>
                <a:ea typeface="Gelasio" pitchFamily="34" charset="-122"/>
                <a:cs typeface="Gelasio" pitchFamily="34" charset="-120"/>
              </a:rPr>
              <a:t>The last element in the table contains the maximum price sum.</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Shape 0"/>
          <p:cNvSpPr/>
          <p:nvPr/>
        </p:nvSpPr>
        <p:spPr>
          <a:xfrm>
            <a:off x="0" y="0"/>
            <a:ext cx="5486400" cy="8229600"/>
          </a:xfrm>
          <a:prstGeom prst="rect">
            <a:avLst/>
          </a:prstGeom>
          <a:solidFill>
            <a:srgbClr val="E5E0DF"/>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280190" y="855107"/>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D8B6A4"/>
                </a:solidFill>
                <a:latin typeface="Gelasio" pitchFamily="34" charset="0"/>
                <a:ea typeface="Gelasio" pitchFamily="34" charset="-122"/>
                <a:cs typeface="Gelasio" pitchFamily="34" charset="-120"/>
              </a:rPr>
              <a:t>Calculating the Minimum Price Sum</a:t>
            </a:r>
            <a:endParaRPr lang="en-US" sz="4450" dirty="0"/>
          </a:p>
        </p:txBody>
      </p:sp>
      <p:sp>
        <p:nvSpPr>
          <p:cNvPr id="6" name="Text 2"/>
          <p:cNvSpPr/>
          <p:nvPr/>
        </p:nvSpPr>
        <p:spPr>
          <a:xfrm>
            <a:off x="6280190" y="2612827"/>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The minimum price sum calculation is similar to the maximum sum, but we choose the option that minimizes the current sum.</a:t>
            </a:r>
            <a:endParaRPr lang="en-US" sz="1750" dirty="0"/>
          </a:p>
        </p:txBody>
      </p:sp>
      <p:sp>
        <p:nvSpPr>
          <p:cNvPr id="7" name="Shape 3"/>
          <p:cNvSpPr/>
          <p:nvPr/>
        </p:nvSpPr>
        <p:spPr>
          <a:xfrm>
            <a:off x="6280190" y="3593783"/>
            <a:ext cx="7556421" cy="3780711"/>
          </a:xfrm>
          <a:prstGeom prst="roundRect">
            <a:avLst>
              <a:gd name="adj" fmla="val 900"/>
            </a:avLst>
          </a:prstGeom>
          <a:noFill/>
          <a:ln w="7620">
            <a:solidFill>
              <a:srgbClr val="FFFFFF">
                <a:alpha val="24000"/>
              </a:srgbClr>
            </a:solidFill>
            <a:prstDash val="solid"/>
          </a:ln>
        </p:spPr>
      </p:sp>
      <p:sp>
        <p:nvSpPr>
          <p:cNvPr id="8" name="Shape 4"/>
          <p:cNvSpPr/>
          <p:nvPr/>
        </p:nvSpPr>
        <p:spPr>
          <a:xfrm>
            <a:off x="6287810" y="3601403"/>
            <a:ext cx="7541181" cy="1013222"/>
          </a:xfrm>
          <a:prstGeom prst="rect">
            <a:avLst/>
          </a:prstGeom>
          <a:solidFill>
            <a:srgbClr val="FFFFFF">
              <a:alpha val="4000"/>
            </a:srgbClr>
          </a:solidFill>
          <a:ln/>
        </p:spPr>
      </p:sp>
      <p:sp>
        <p:nvSpPr>
          <p:cNvPr id="9" name="Text 5"/>
          <p:cNvSpPr/>
          <p:nvPr/>
        </p:nvSpPr>
        <p:spPr>
          <a:xfrm>
            <a:off x="6514624" y="3745111"/>
            <a:ext cx="3313152" cy="362903"/>
          </a:xfrm>
          <a:prstGeom prst="rect">
            <a:avLst/>
          </a:prstGeom>
          <a:noFill/>
          <a:ln/>
        </p:spPr>
        <p:txBody>
          <a:bodyPr wrap="non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Base Case</a:t>
            </a:r>
            <a:endParaRPr lang="en-US" sz="1750" dirty="0"/>
          </a:p>
        </p:txBody>
      </p:sp>
      <p:sp>
        <p:nvSpPr>
          <p:cNvPr id="10" name="Text 6"/>
          <p:cNvSpPr/>
          <p:nvPr/>
        </p:nvSpPr>
        <p:spPr>
          <a:xfrm>
            <a:off x="10289024" y="3745111"/>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The minimum price sum for the first element is the price itself.</a:t>
            </a:r>
            <a:endParaRPr lang="en-US" sz="1750" dirty="0"/>
          </a:p>
        </p:txBody>
      </p:sp>
      <p:sp>
        <p:nvSpPr>
          <p:cNvPr id="11" name="Shape 7"/>
          <p:cNvSpPr/>
          <p:nvPr/>
        </p:nvSpPr>
        <p:spPr>
          <a:xfrm>
            <a:off x="6287810" y="4614624"/>
            <a:ext cx="7541181" cy="1376124"/>
          </a:xfrm>
          <a:prstGeom prst="rect">
            <a:avLst/>
          </a:prstGeom>
          <a:solidFill>
            <a:srgbClr val="000000">
              <a:alpha val="4000"/>
            </a:srgbClr>
          </a:solidFill>
          <a:ln/>
        </p:spPr>
      </p:sp>
      <p:sp>
        <p:nvSpPr>
          <p:cNvPr id="12" name="Text 8"/>
          <p:cNvSpPr/>
          <p:nvPr/>
        </p:nvSpPr>
        <p:spPr>
          <a:xfrm>
            <a:off x="6514624" y="4758333"/>
            <a:ext cx="3313152" cy="362903"/>
          </a:xfrm>
          <a:prstGeom prst="rect">
            <a:avLst/>
          </a:prstGeom>
          <a:noFill/>
          <a:ln/>
        </p:spPr>
        <p:txBody>
          <a:bodyPr wrap="non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Recursive Step</a:t>
            </a:r>
            <a:endParaRPr lang="en-US" sz="1750" dirty="0"/>
          </a:p>
        </p:txBody>
      </p:sp>
      <p:sp>
        <p:nvSpPr>
          <p:cNvPr id="13" name="Text 9"/>
          <p:cNvSpPr/>
          <p:nvPr/>
        </p:nvSpPr>
        <p:spPr>
          <a:xfrm>
            <a:off x="10289024" y="4758333"/>
            <a:ext cx="3313152" cy="1088708"/>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For each subsequent price, we consider the minimum between including it and excluding it.</a:t>
            </a:r>
            <a:endParaRPr lang="en-US" sz="1750" dirty="0"/>
          </a:p>
        </p:txBody>
      </p:sp>
      <p:sp>
        <p:nvSpPr>
          <p:cNvPr id="14" name="Shape 10"/>
          <p:cNvSpPr/>
          <p:nvPr/>
        </p:nvSpPr>
        <p:spPr>
          <a:xfrm>
            <a:off x="6287810" y="5990749"/>
            <a:ext cx="7541181" cy="1376124"/>
          </a:xfrm>
          <a:prstGeom prst="rect">
            <a:avLst/>
          </a:prstGeom>
          <a:solidFill>
            <a:srgbClr val="FFFFFF">
              <a:alpha val="4000"/>
            </a:srgbClr>
          </a:solidFill>
          <a:ln/>
        </p:spPr>
      </p:sp>
      <p:sp>
        <p:nvSpPr>
          <p:cNvPr id="15" name="Text 11"/>
          <p:cNvSpPr/>
          <p:nvPr/>
        </p:nvSpPr>
        <p:spPr>
          <a:xfrm>
            <a:off x="6514624" y="6134457"/>
            <a:ext cx="3313152" cy="362903"/>
          </a:xfrm>
          <a:prstGeom prst="rect">
            <a:avLst/>
          </a:prstGeom>
          <a:noFill/>
          <a:ln/>
        </p:spPr>
        <p:txBody>
          <a:bodyPr wrap="non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Final Result</a:t>
            </a:r>
            <a:endParaRPr lang="en-US" sz="1750" dirty="0"/>
          </a:p>
        </p:txBody>
      </p:sp>
      <p:sp>
        <p:nvSpPr>
          <p:cNvPr id="16" name="Text 12"/>
          <p:cNvSpPr/>
          <p:nvPr/>
        </p:nvSpPr>
        <p:spPr>
          <a:xfrm>
            <a:off x="10289024" y="6134457"/>
            <a:ext cx="3313152" cy="1088708"/>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The last element in the table contains the minimum price sum.</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1620203"/>
            <a:ext cx="4919305" cy="4989076"/>
          </a:xfrm>
          <a:prstGeom prst="rect">
            <a:avLst/>
          </a:prstGeom>
        </p:spPr>
      </p:pic>
      <p:sp>
        <p:nvSpPr>
          <p:cNvPr id="4" name="Text 0"/>
          <p:cNvSpPr/>
          <p:nvPr/>
        </p:nvSpPr>
        <p:spPr>
          <a:xfrm>
            <a:off x="793790" y="970717"/>
            <a:ext cx="7445812" cy="708779"/>
          </a:xfrm>
          <a:prstGeom prst="rect">
            <a:avLst/>
          </a:prstGeom>
          <a:noFill/>
          <a:ln/>
        </p:spPr>
        <p:txBody>
          <a:bodyPr wrap="none" lIns="0" tIns="0" rIns="0" bIns="0" rtlCol="0" anchor="t"/>
          <a:lstStyle/>
          <a:p>
            <a:pPr indent="0" marL="0">
              <a:lnSpc>
                <a:spcPts val="5550"/>
              </a:lnSpc>
              <a:buNone/>
            </a:pPr>
            <a:r>
              <a:rPr lang="en-US" sz="4450" dirty="0">
                <a:solidFill>
                  <a:srgbClr val="D8B6A4"/>
                </a:solidFill>
                <a:latin typeface="Gelasio" pitchFamily="34" charset="0"/>
                <a:ea typeface="Gelasio" pitchFamily="34" charset="-122"/>
                <a:cs typeface="Gelasio" pitchFamily="34" charset="-120"/>
              </a:rPr>
              <a:t>Comparison and Implications</a:t>
            </a:r>
            <a:endParaRPr lang="en-US" sz="4450" dirty="0"/>
          </a:p>
        </p:txBody>
      </p:sp>
      <p:sp>
        <p:nvSpPr>
          <p:cNvPr id="5" name="Text 1"/>
          <p:cNvSpPr/>
          <p:nvPr/>
        </p:nvSpPr>
        <p:spPr>
          <a:xfrm>
            <a:off x="793790" y="2019657"/>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The difference between the maximum and minimum price sums reveals the range of possibilities within the set of prices. This difference can be useful for analyzing price fluctuations and making informed decisions.</a:t>
            </a:r>
            <a:endParaRPr lang="en-US" sz="1750" dirty="0"/>
          </a:p>
        </p:txBody>
      </p:sp>
      <p:sp>
        <p:nvSpPr>
          <p:cNvPr id="6" name="Shape 2"/>
          <p:cNvSpPr/>
          <p:nvPr/>
        </p:nvSpPr>
        <p:spPr>
          <a:xfrm>
            <a:off x="793790" y="3618667"/>
            <a:ext cx="510302" cy="510302"/>
          </a:xfrm>
          <a:prstGeom prst="roundRect">
            <a:avLst>
              <a:gd name="adj" fmla="val 6667"/>
            </a:avLst>
          </a:prstGeom>
          <a:solidFill>
            <a:srgbClr val="373433"/>
          </a:solidFill>
          <a:ln/>
        </p:spPr>
      </p:sp>
      <p:sp>
        <p:nvSpPr>
          <p:cNvPr id="7" name="Text 3"/>
          <p:cNvSpPr/>
          <p:nvPr/>
        </p:nvSpPr>
        <p:spPr>
          <a:xfrm>
            <a:off x="975836" y="3703677"/>
            <a:ext cx="146209" cy="340281"/>
          </a:xfrm>
          <a:prstGeom prst="rect">
            <a:avLst/>
          </a:prstGeom>
          <a:noFill/>
          <a:ln/>
        </p:spPr>
        <p:txBody>
          <a:bodyPr wrap="none" lIns="0" tIns="0" rIns="0" bIns="0" rtlCol="0" anchor="t"/>
          <a:lstStyle/>
          <a:p>
            <a:pPr algn="ctr" indent="0" marL="0">
              <a:lnSpc>
                <a:spcPts val="2650"/>
              </a:lnSpc>
              <a:buNone/>
            </a:pPr>
            <a:r>
              <a:rPr lang="en-US" sz="2650" dirty="0">
                <a:solidFill>
                  <a:srgbClr val="C9C2C0"/>
                </a:solidFill>
                <a:latin typeface="Gelasio" pitchFamily="34" charset="0"/>
                <a:ea typeface="Gelasio" pitchFamily="34" charset="-122"/>
                <a:cs typeface="Gelasio" pitchFamily="34" charset="-120"/>
              </a:rPr>
              <a:t>1</a:t>
            </a:r>
            <a:endParaRPr lang="en-US" sz="2650" dirty="0"/>
          </a:p>
        </p:txBody>
      </p:sp>
      <p:sp>
        <p:nvSpPr>
          <p:cNvPr id="8" name="Text 4"/>
          <p:cNvSpPr/>
          <p:nvPr/>
        </p:nvSpPr>
        <p:spPr>
          <a:xfrm>
            <a:off x="1530906" y="3618667"/>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9C2C0"/>
                </a:solidFill>
                <a:latin typeface="Gelasio" pitchFamily="34" charset="0"/>
                <a:ea typeface="Gelasio" pitchFamily="34" charset="-122"/>
                <a:cs typeface="Gelasio" pitchFamily="34" charset="-120"/>
              </a:rPr>
              <a:t>Price Volatility</a:t>
            </a:r>
            <a:endParaRPr lang="en-US" sz="2200" dirty="0"/>
          </a:p>
        </p:txBody>
      </p:sp>
      <p:sp>
        <p:nvSpPr>
          <p:cNvPr id="9" name="Text 5"/>
          <p:cNvSpPr/>
          <p:nvPr/>
        </p:nvSpPr>
        <p:spPr>
          <a:xfrm>
            <a:off x="1530906" y="4109085"/>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A large difference indicates a higher degree of price volatility.</a:t>
            </a:r>
            <a:endParaRPr lang="en-US" sz="1750" dirty="0"/>
          </a:p>
        </p:txBody>
      </p:sp>
      <p:sp>
        <p:nvSpPr>
          <p:cNvPr id="10" name="Shape 6"/>
          <p:cNvSpPr/>
          <p:nvPr/>
        </p:nvSpPr>
        <p:spPr>
          <a:xfrm>
            <a:off x="4685467" y="3618667"/>
            <a:ext cx="510302" cy="510302"/>
          </a:xfrm>
          <a:prstGeom prst="roundRect">
            <a:avLst>
              <a:gd name="adj" fmla="val 6667"/>
            </a:avLst>
          </a:prstGeom>
          <a:solidFill>
            <a:srgbClr val="373433"/>
          </a:solidFill>
          <a:ln/>
        </p:spPr>
      </p:sp>
      <p:sp>
        <p:nvSpPr>
          <p:cNvPr id="11" name="Text 7"/>
          <p:cNvSpPr/>
          <p:nvPr/>
        </p:nvSpPr>
        <p:spPr>
          <a:xfrm>
            <a:off x="4845606" y="3703677"/>
            <a:ext cx="190024" cy="340281"/>
          </a:xfrm>
          <a:prstGeom prst="rect">
            <a:avLst/>
          </a:prstGeom>
          <a:noFill/>
          <a:ln/>
        </p:spPr>
        <p:txBody>
          <a:bodyPr wrap="none" lIns="0" tIns="0" rIns="0" bIns="0" rtlCol="0" anchor="t"/>
          <a:lstStyle/>
          <a:p>
            <a:pPr algn="ctr" indent="0" marL="0">
              <a:lnSpc>
                <a:spcPts val="2650"/>
              </a:lnSpc>
              <a:buNone/>
            </a:pPr>
            <a:r>
              <a:rPr lang="en-US" sz="2650" dirty="0">
                <a:solidFill>
                  <a:srgbClr val="C9C2C0"/>
                </a:solidFill>
                <a:latin typeface="Gelasio" pitchFamily="34" charset="0"/>
                <a:ea typeface="Gelasio" pitchFamily="34" charset="-122"/>
                <a:cs typeface="Gelasio" pitchFamily="34" charset="-120"/>
              </a:rPr>
              <a:t>2</a:t>
            </a:r>
            <a:endParaRPr lang="en-US" sz="2650" dirty="0"/>
          </a:p>
        </p:txBody>
      </p:sp>
      <p:sp>
        <p:nvSpPr>
          <p:cNvPr id="12" name="Text 8"/>
          <p:cNvSpPr/>
          <p:nvPr/>
        </p:nvSpPr>
        <p:spPr>
          <a:xfrm>
            <a:off x="5422583" y="3618667"/>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9C2C0"/>
                </a:solidFill>
                <a:latin typeface="Gelasio" pitchFamily="34" charset="0"/>
                <a:ea typeface="Gelasio" pitchFamily="34" charset="-122"/>
                <a:cs typeface="Gelasio" pitchFamily="34" charset="-120"/>
              </a:rPr>
              <a:t>Investment Strategies</a:t>
            </a:r>
            <a:endParaRPr lang="en-US" sz="2200" dirty="0"/>
          </a:p>
        </p:txBody>
      </p:sp>
      <p:sp>
        <p:nvSpPr>
          <p:cNvPr id="13" name="Text 9"/>
          <p:cNvSpPr/>
          <p:nvPr/>
        </p:nvSpPr>
        <p:spPr>
          <a:xfrm>
            <a:off x="5422583" y="4109085"/>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This information can be used to optimize investment strategies based on risk tolerance.</a:t>
            </a:r>
            <a:endParaRPr lang="en-US" sz="1750" dirty="0"/>
          </a:p>
        </p:txBody>
      </p:sp>
      <p:sp>
        <p:nvSpPr>
          <p:cNvPr id="14" name="Shape 10"/>
          <p:cNvSpPr/>
          <p:nvPr/>
        </p:nvSpPr>
        <p:spPr>
          <a:xfrm>
            <a:off x="793790" y="6042660"/>
            <a:ext cx="510302" cy="510302"/>
          </a:xfrm>
          <a:prstGeom prst="roundRect">
            <a:avLst>
              <a:gd name="adj" fmla="val 6667"/>
            </a:avLst>
          </a:prstGeom>
          <a:solidFill>
            <a:srgbClr val="373433"/>
          </a:solidFill>
          <a:ln/>
        </p:spPr>
      </p:sp>
      <p:sp>
        <p:nvSpPr>
          <p:cNvPr id="15" name="Text 11"/>
          <p:cNvSpPr/>
          <p:nvPr/>
        </p:nvSpPr>
        <p:spPr>
          <a:xfrm>
            <a:off x="955000" y="6127671"/>
            <a:ext cx="187762" cy="340281"/>
          </a:xfrm>
          <a:prstGeom prst="rect">
            <a:avLst/>
          </a:prstGeom>
          <a:noFill/>
          <a:ln/>
        </p:spPr>
        <p:txBody>
          <a:bodyPr wrap="none" lIns="0" tIns="0" rIns="0" bIns="0" rtlCol="0" anchor="t"/>
          <a:lstStyle/>
          <a:p>
            <a:pPr algn="ctr" indent="0" marL="0">
              <a:lnSpc>
                <a:spcPts val="2650"/>
              </a:lnSpc>
              <a:buNone/>
            </a:pPr>
            <a:r>
              <a:rPr lang="en-US" sz="2650" dirty="0">
                <a:solidFill>
                  <a:srgbClr val="C9C2C0"/>
                </a:solidFill>
                <a:latin typeface="Gelasio" pitchFamily="34" charset="0"/>
                <a:ea typeface="Gelasio" pitchFamily="34" charset="-122"/>
                <a:cs typeface="Gelasio" pitchFamily="34" charset="-120"/>
              </a:rPr>
              <a:t>3</a:t>
            </a:r>
            <a:endParaRPr lang="en-US" sz="2650" dirty="0"/>
          </a:p>
        </p:txBody>
      </p:sp>
      <p:sp>
        <p:nvSpPr>
          <p:cNvPr id="16" name="Text 12"/>
          <p:cNvSpPr/>
          <p:nvPr/>
        </p:nvSpPr>
        <p:spPr>
          <a:xfrm>
            <a:off x="1530906" y="604266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9C2C0"/>
                </a:solidFill>
                <a:latin typeface="Gelasio" pitchFamily="34" charset="0"/>
                <a:ea typeface="Gelasio" pitchFamily="34" charset="-122"/>
                <a:cs typeface="Gelasio" pitchFamily="34" charset="-120"/>
              </a:rPr>
              <a:t>Market Analysis</a:t>
            </a:r>
            <a:endParaRPr lang="en-US" sz="2200" dirty="0"/>
          </a:p>
        </p:txBody>
      </p:sp>
      <p:sp>
        <p:nvSpPr>
          <p:cNvPr id="17" name="Text 13"/>
          <p:cNvSpPr/>
          <p:nvPr/>
        </p:nvSpPr>
        <p:spPr>
          <a:xfrm>
            <a:off x="1530906" y="6533078"/>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The difference can help understand price trends and identify potential opportunities.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51526" y="527685"/>
            <a:ext cx="5071229" cy="7174230"/>
          </a:xfrm>
          <a:prstGeom prst="rect">
            <a:avLst/>
          </a:prstGeom>
        </p:spPr>
      </p:pic>
      <p:sp>
        <p:nvSpPr>
          <p:cNvPr id="4" name="Text 0"/>
          <p:cNvSpPr/>
          <p:nvPr/>
        </p:nvSpPr>
        <p:spPr>
          <a:xfrm>
            <a:off x="581025" y="457081"/>
            <a:ext cx="5354955" cy="518755"/>
          </a:xfrm>
          <a:prstGeom prst="rect">
            <a:avLst/>
          </a:prstGeom>
          <a:noFill/>
          <a:ln/>
        </p:spPr>
        <p:txBody>
          <a:bodyPr wrap="none" lIns="0" tIns="0" rIns="0" bIns="0" rtlCol="0" anchor="t"/>
          <a:lstStyle/>
          <a:p>
            <a:pPr indent="0" marL="0">
              <a:lnSpc>
                <a:spcPts val="4050"/>
              </a:lnSpc>
              <a:buNone/>
            </a:pPr>
            <a:r>
              <a:rPr lang="en-US" sz="3250" dirty="0">
                <a:solidFill>
                  <a:srgbClr val="D8B6A4"/>
                </a:solidFill>
                <a:latin typeface="Gelasio" pitchFamily="34" charset="0"/>
                <a:ea typeface="Gelasio" pitchFamily="34" charset="-122"/>
                <a:cs typeface="Gelasio" pitchFamily="34" charset="-120"/>
              </a:rPr>
              <a:t>Algorithm in C Programming</a:t>
            </a:r>
            <a:endParaRPr lang="en-US" sz="3250" dirty="0"/>
          </a:p>
        </p:txBody>
      </p:sp>
      <p:sp>
        <p:nvSpPr>
          <p:cNvPr id="5" name="Text 1"/>
          <p:cNvSpPr/>
          <p:nvPr/>
        </p:nvSpPr>
        <p:spPr>
          <a:xfrm>
            <a:off x="581025" y="1224796"/>
            <a:ext cx="7981950" cy="531495"/>
          </a:xfrm>
          <a:prstGeom prst="rect">
            <a:avLst/>
          </a:prstGeom>
          <a:noFill/>
          <a:ln/>
        </p:spPr>
        <p:txBody>
          <a:bodyPr wrap="square" lIns="0" tIns="0" rIns="0" bIns="0" rtlCol="0" anchor="t"/>
          <a:lstStyle/>
          <a:p>
            <a:pPr indent="0" marL="0">
              <a:lnSpc>
                <a:spcPts val="2050"/>
              </a:lnSpc>
              <a:buNone/>
            </a:pPr>
            <a:r>
              <a:rPr lang="en-US" sz="1300" dirty="0">
                <a:solidFill>
                  <a:srgbClr val="C9C2C0"/>
                </a:solidFill>
                <a:latin typeface="Gelasio" pitchFamily="34" charset="0"/>
                <a:ea typeface="Gelasio" pitchFamily="34" charset="-122"/>
                <a:cs typeface="Gelasio" pitchFamily="34" charset="-120"/>
              </a:rPr>
              <a:t>Here's a C program implementation of the dynamic programming approach to find the maximum and minimum price sums:</a:t>
            </a:r>
            <a:endParaRPr lang="en-US" sz="1300" dirty="0"/>
          </a:p>
        </p:txBody>
      </p:sp>
      <p:sp>
        <p:nvSpPr>
          <p:cNvPr id="6" name="Shape 2"/>
          <p:cNvSpPr/>
          <p:nvPr/>
        </p:nvSpPr>
        <p:spPr>
          <a:xfrm>
            <a:off x="581025" y="1942981"/>
            <a:ext cx="7981950" cy="5829538"/>
          </a:xfrm>
          <a:prstGeom prst="roundRect">
            <a:avLst>
              <a:gd name="adj" fmla="val 427"/>
            </a:avLst>
          </a:prstGeom>
          <a:solidFill>
            <a:srgbClr val="33221A"/>
          </a:solidFill>
          <a:ln/>
        </p:spPr>
      </p:sp>
      <p:sp>
        <p:nvSpPr>
          <p:cNvPr id="7" name="Shape 3"/>
          <p:cNvSpPr/>
          <p:nvPr/>
        </p:nvSpPr>
        <p:spPr>
          <a:xfrm>
            <a:off x="572810" y="1942981"/>
            <a:ext cx="7998381" cy="5829538"/>
          </a:xfrm>
          <a:prstGeom prst="roundRect">
            <a:avLst>
              <a:gd name="adj" fmla="val 427"/>
            </a:avLst>
          </a:prstGeom>
          <a:solidFill>
            <a:srgbClr val="33221A"/>
          </a:solidFill>
          <a:ln/>
        </p:spPr>
      </p:sp>
      <p:sp>
        <p:nvSpPr>
          <p:cNvPr id="8" name="Text 4"/>
          <p:cNvSpPr/>
          <p:nvPr/>
        </p:nvSpPr>
        <p:spPr>
          <a:xfrm>
            <a:off x="738783" y="2067401"/>
            <a:ext cx="7666434" cy="5580698"/>
          </a:xfrm>
          <a:prstGeom prst="rect">
            <a:avLst/>
          </a:prstGeom>
          <a:noFill/>
          <a:ln/>
        </p:spPr>
        <p:txBody>
          <a:bodyPr wrap="square" lIns="0" tIns="0" rIns="0" bIns="0" rtlCol="0" anchor="t"/>
          <a:lstStyle/>
          <a:p>
            <a:pPr indent="0" marL="0">
              <a:lnSpc>
                <a:spcPts val="2050"/>
              </a:lnSpc>
              <a:buNone/>
            </a:pPr>
            <a:r>
              <a:rPr lang="en-US" sz="1300" dirty="0">
                <a:solidFill>
                  <a:srgbClr val="C9C2C0"/>
                </a:solidFill>
                <a:highlight>
                  <a:srgbClr val="33221A"/>
                </a:highlight>
                <a:latin typeface="Consolas" pitchFamily="34" charset="0"/>
                <a:ea typeface="Consolas" pitchFamily="34" charset="-122"/>
                <a:cs typeface="Consolas" pitchFamily="34" charset="-120"/>
              </a:rPr>
              <a:t>#include &lt;stdio.h&gt;
int main() {
    int prices[] = {10, 20, 30, 40, 50};
    int n = sizeof(prices) / sizeof(prices[0]);
    int maxSum[n], minSum[n];
    maxSum[0] = prices[0];
    minSum[0] = prices[0];
    for (int i = 1; i &lt; n; i++) {
        maxSum[i] = max(maxSum[i - 1], prices[i]);
        minSum[i] = min(minSum[i - 1], prices[i]);
    }
    printf("Maximum price sum: %d\n", maxSum[n - 1]);
    printf("Minimum price sum: %d\n", minSum[n - 1]);
    return 0;
}
</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60271" y="709017"/>
            <a:ext cx="4965740" cy="6811447"/>
          </a:xfrm>
          <a:prstGeom prst="rect">
            <a:avLst/>
          </a:prstGeom>
        </p:spPr>
      </p:pic>
      <p:sp>
        <p:nvSpPr>
          <p:cNvPr id="4" name="Text 0"/>
          <p:cNvSpPr/>
          <p:nvPr/>
        </p:nvSpPr>
        <p:spPr>
          <a:xfrm>
            <a:off x="6215301" y="573524"/>
            <a:ext cx="5206603" cy="650796"/>
          </a:xfrm>
          <a:prstGeom prst="rect">
            <a:avLst/>
          </a:prstGeom>
          <a:noFill/>
          <a:ln/>
        </p:spPr>
        <p:txBody>
          <a:bodyPr wrap="none" lIns="0" tIns="0" rIns="0" bIns="0" rtlCol="0" anchor="t"/>
          <a:lstStyle/>
          <a:p>
            <a:pPr indent="0" marL="0">
              <a:lnSpc>
                <a:spcPts val="5100"/>
              </a:lnSpc>
              <a:buNone/>
            </a:pPr>
            <a:r>
              <a:rPr lang="en-US" sz="4050" dirty="0">
                <a:solidFill>
                  <a:srgbClr val="D8B6A4"/>
                </a:solidFill>
                <a:latin typeface="Gelasio" pitchFamily="34" charset="0"/>
                <a:ea typeface="Gelasio" pitchFamily="34" charset="-122"/>
                <a:cs typeface="Gelasio" pitchFamily="34" charset="-120"/>
              </a:rPr>
              <a:t>Conclusion</a:t>
            </a:r>
            <a:endParaRPr lang="en-US" sz="4050" dirty="0"/>
          </a:p>
        </p:txBody>
      </p:sp>
      <p:sp>
        <p:nvSpPr>
          <p:cNvPr id="5" name="Text 1"/>
          <p:cNvSpPr/>
          <p:nvPr/>
        </p:nvSpPr>
        <p:spPr>
          <a:xfrm>
            <a:off x="6215301" y="1536621"/>
            <a:ext cx="7686199" cy="999411"/>
          </a:xfrm>
          <a:prstGeom prst="rect">
            <a:avLst/>
          </a:prstGeom>
          <a:noFill/>
          <a:ln/>
        </p:spPr>
        <p:txBody>
          <a:bodyPr wrap="square" lIns="0" tIns="0" rIns="0" bIns="0" rtlCol="0" anchor="t"/>
          <a:lstStyle/>
          <a:p>
            <a:pPr indent="0" marL="0">
              <a:lnSpc>
                <a:spcPts val="2600"/>
              </a:lnSpc>
              <a:buNone/>
            </a:pPr>
            <a:r>
              <a:rPr lang="en-US" sz="1600" dirty="0">
                <a:solidFill>
                  <a:srgbClr val="C9C2C0"/>
                </a:solidFill>
                <a:latin typeface="Gelasio" pitchFamily="34" charset="0"/>
                <a:ea typeface="Gelasio" pitchFamily="34" charset="-122"/>
                <a:cs typeface="Gelasio" pitchFamily="34" charset="-120"/>
              </a:rPr>
              <a:t>We've successfully explored the maximum and minimum price sum problem, demonstrating the effectiveness of dynamic programming for efficiently finding optimal solutions.</a:t>
            </a:r>
            <a:endParaRPr lang="en-US" sz="1600" dirty="0"/>
          </a:p>
        </p:txBody>
      </p:sp>
      <p:pic>
        <p:nvPicPr>
          <p:cNvPr id="6" name="Image 2" descr="preencoded.png">    </p:cNvPr>
          <p:cNvPicPr>
            <a:picLocks noChangeAspect="1"/>
          </p:cNvPicPr>
          <p:nvPr/>
        </p:nvPicPr>
        <p:blipFill>
          <a:blip r:embed="rId3"/>
          <a:stretch>
            <a:fillRect/>
          </a:stretch>
        </p:blipFill>
        <p:spPr>
          <a:xfrm>
            <a:off x="6215301" y="2770227"/>
            <a:ext cx="520660" cy="520660"/>
          </a:xfrm>
          <a:prstGeom prst="rect">
            <a:avLst/>
          </a:prstGeom>
        </p:spPr>
      </p:pic>
      <p:sp>
        <p:nvSpPr>
          <p:cNvPr id="7" name="Text 2"/>
          <p:cNvSpPr/>
          <p:nvPr/>
        </p:nvSpPr>
        <p:spPr>
          <a:xfrm>
            <a:off x="6215301" y="3499128"/>
            <a:ext cx="2603302" cy="325398"/>
          </a:xfrm>
          <a:prstGeom prst="rect">
            <a:avLst/>
          </a:prstGeom>
          <a:noFill/>
          <a:ln/>
        </p:spPr>
        <p:txBody>
          <a:bodyPr wrap="none" lIns="0" tIns="0" rIns="0" bIns="0" rtlCol="0" anchor="t"/>
          <a:lstStyle/>
          <a:p>
            <a:pPr algn="l" indent="0" marL="0">
              <a:lnSpc>
                <a:spcPts val="2550"/>
              </a:lnSpc>
              <a:buNone/>
            </a:pPr>
            <a:r>
              <a:rPr lang="en-US" sz="2000" dirty="0">
                <a:solidFill>
                  <a:srgbClr val="C9C2C0"/>
                </a:solidFill>
                <a:latin typeface="Gelasio" pitchFamily="34" charset="0"/>
                <a:ea typeface="Gelasio" pitchFamily="34" charset="-122"/>
                <a:cs typeface="Gelasio" pitchFamily="34" charset="-120"/>
              </a:rPr>
              <a:t>Efficient Algorithm</a:t>
            </a:r>
            <a:endParaRPr lang="en-US" sz="2000" dirty="0"/>
          </a:p>
        </p:txBody>
      </p:sp>
      <p:sp>
        <p:nvSpPr>
          <p:cNvPr id="8" name="Text 3"/>
          <p:cNvSpPr/>
          <p:nvPr/>
        </p:nvSpPr>
        <p:spPr>
          <a:xfrm>
            <a:off x="6215301" y="3949422"/>
            <a:ext cx="7686199" cy="333137"/>
          </a:xfrm>
          <a:prstGeom prst="rect">
            <a:avLst/>
          </a:prstGeom>
          <a:noFill/>
          <a:ln/>
        </p:spPr>
        <p:txBody>
          <a:bodyPr wrap="none" lIns="0" tIns="0" rIns="0" bIns="0" rtlCol="0" anchor="t"/>
          <a:lstStyle/>
          <a:p>
            <a:pPr algn="l" indent="0" marL="0">
              <a:lnSpc>
                <a:spcPts val="2600"/>
              </a:lnSpc>
              <a:buNone/>
            </a:pPr>
            <a:r>
              <a:rPr lang="en-US" sz="1600" dirty="0">
                <a:solidFill>
                  <a:srgbClr val="C9C2C0"/>
                </a:solidFill>
                <a:latin typeface="Gelasio" pitchFamily="34" charset="0"/>
                <a:ea typeface="Gelasio" pitchFamily="34" charset="-122"/>
                <a:cs typeface="Gelasio" pitchFamily="34" charset="-120"/>
              </a:rPr>
              <a:t>Dynamic programming provides a time-efficient approach to solve the problem.</a:t>
            </a:r>
            <a:endParaRPr lang="en-US" sz="1600" dirty="0"/>
          </a:p>
        </p:txBody>
      </p:sp>
      <p:pic>
        <p:nvPicPr>
          <p:cNvPr id="9" name="Image 3" descr="preencoded.png">    </p:cNvPr>
          <p:cNvPicPr>
            <a:picLocks noChangeAspect="1"/>
          </p:cNvPicPr>
          <p:nvPr/>
        </p:nvPicPr>
        <p:blipFill>
          <a:blip r:embed="rId4"/>
          <a:stretch>
            <a:fillRect/>
          </a:stretch>
        </p:blipFill>
        <p:spPr>
          <a:xfrm>
            <a:off x="6215301" y="4907280"/>
            <a:ext cx="520660" cy="520660"/>
          </a:xfrm>
          <a:prstGeom prst="rect">
            <a:avLst/>
          </a:prstGeom>
        </p:spPr>
      </p:pic>
      <p:sp>
        <p:nvSpPr>
          <p:cNvPr id="10" name="Text 4"/>
          <p:cNvSpPr/>
          <p:nvPr/>
        </p:nvSpPr>
        <p:spPr>
          <a:xfrm>
            <a:off x="6215301" y="5636181"/>
            <a:ext cx="7686199" cy="333137"/>
          </a:xfrm>
          <a:prstGeom prst="rect">
            <a:avLst/>
          </a:prstGeom>
          <a:noFill/>
          <a:ln/>
        </p:spPr>
        <p:txBody>
          <a:bodyPr wrap="none" lIns="0" tIns="0" rIns="0" bIns="0" rtlCol="0" anchor="t"/>
          <a:lstStyle/>
          <a:p>
            <a:pPr algn="l" indent="0" marL="0">
              <a:lnSpc>
                <a:spcPts val="2600"/>
              </a:lnSpc>
              <a:buNone/>
            </a:pPr>
            <a:r>
              <a:rPr lang="en-US" sz="1600" dirty="0">
                <a:solidFill>
                  <a:srgbClr val="C9C2C0"/>
                </a:solidFill>
                <a:latin typeface="Gelasio" pitchFamily="34" charset="0"/>
                <a:ea typeface="Gelasio" pitchFamily="34" charset="-122"/>
                <a:cs typeface="Gelasio" pitchFamily="34" charset="-120"/>
              </a:rPr>
              <a:t>Understanding price volatility and potential for optimization.</a:t>
            </a:r>
            <a:endParaRPr lang="en-US" sz="1600" dirty="0"/>
          </a:p>
        </p:txBody>
      </p:sp>
      <p:pic>
        <p:nvPicPr>
          <p:cNvPr id="11" name="Image 4" descr="preencoded.png">    </p:cNvPr>
          <p:cNvPicPr>
            <a:picLocks noChangeAspect="1"/>
          </p:cNvPicPr>
          <p:nvPr/>
        </p:nvPicPr>
        <p:blipFill>
          <a:blip r:embed="rId5"/>
          <a:stretch>
            <a:fillRect/>
          </a:stretch>
        </p:blipFill>
        <p:spPr>
          <a:xfrm>
            <a:off x="6215301" y="6594038"/>
            <a:ext cx="520660" cy="520660"/>
          </a:xfrm>
          <a:prstGeom prst="rect">
            <a:avLst/>
          </a:prstGeom>
        </p:spPr>
      </p:pic>
      <p:sp>
        <p:nvSpPr>
          <p:cNvPr id="12" name="Text 5"/>
          <p:cNvSpPr/>
          <p:nvPr/>
        </p:nvSpPr>
        <p:spPr>
          <a:xfrm>
            <a:off x="6215301" y="7322939"/>
            <a:ext cx="7686199" cy="333137"/>
          </a:xfrm>
          <a:prstGeom prst="rect">
            <a:avLst/>
          </a:prstGeom>
          <a:noFill/>
          <a:ln/>
        </p:spPr>
        <p:txBody>
          <a:bodyPr wrap="none" lIns="0" tIns="0" rIns="0" bIns="0" rtlCol="0" anchor="t"/>
          <a:lstStyle/>
          <a:p>
            <a:pPr algn="l" indent="0" marL="0">
              <a:lnSpc>
                <a:spcPts val="2600"/>
              </a:lnSpc>
              <a:buNone/>
            </a:pPr>
            <a:r>
              <a:rPr lang="en-US" sz="1600" dirty="0">
                <a:solidFill>
                  <a:srgbClr val="C9C2C0"/>
                </a:solidFill>
                <a:latin typeface="Gelasio" pitchFamily="34" charset="0"/>
                <a:ea typeface="Gelasio" pitchFamily="34" charset="-122"/>
                <a:cs typeface="Gelasio" pitchFamily="34" charset="-120"/>
              </a:rPr>
              <a:t>Versatility in applying the technique to other problems.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2024-09-11T04:11:46Z</dcterms:created>
  <dcterms:modified xsi:type="dcterms:W3CDTF">2024-09-11T04:11:46Z</dcterms:modified>
</cp:coreProperties>
</file>